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68" r:id="rId2"/>
    <p:sldMasterId id="2147483669" r:id="rId3"/>
    <p:sldMasterId id="2147483670" r:id="rId4"/>
    <p:sldMasterId id="2147483671" r:id="rId5"/>
    <p:sldMasterId id="2147483672" r:id="rId6"/>
  </p:sldMasterIdLst>
  <p:notesMasterIdLst>
    <p:notesMasterId r:id="rId98"/>
  </p:notesMasterIdLst>
  <p:handoutMasterIdLst>
    <p:handoutMasterId r:id="rId99"/>
  </p:handoutMasterIdLst>
  <p:sldIdLst>
    <p:sldId id="256" r:id="rId7"/>
    <p:sldId id="257" r:id="rId8"/>
    <p:sldId id="258" r:id="rId9"/>
    <p:sldId id="259" r:id="rId10"/>
    <p:sldId id="282" r:id="rId11"/>
    <p:sldId id="318" r:id="rId12"/>
    <p:sldId id="392" r:id="rId13"/>
    <p:sldId id="319" r:id="rId14"/>
    <p:sldId id="320" r:id="rId15"/>
    <p:sldId id="321" r:id="rId16"/>
    <p:sldId id="322" r:id="rId17"/>
    <p:sldId id="325" r:id="rId18"/>
    <p:sldId id="323" r:id="rId19"/>
    <p:sldId id="324" r:id="rId20"/>
    <p:sldId id="326" r:id="rId21"/>
    <p:sldId id="381" r:id="rId22"/>
    <p:sldId id="380" r:id="rId23"/>
    <p:sldId id="327" r:id="rId24"/>
    <p:sldId id="328" r:id="rId25"/>
    <p:sldId id="329" r:id="rId26"/>
    <p:sldId id="330" r:id="rId27"/>
    <p:sldId id="395" r:id="rId28"/>
    <p:sldId id="333" r:id="rId29"/>
    <p:sldId id="334" r:id="rId30"/>
    <p:sldId id="332" r:id="rId31"/>
    <p:sldId id="335" r:id="rId32"/>
    <p:sldId id="336" r:id="rId33"/>
    <p:sldId id="396" r:id="rId34"/>
    <p:sldId id="397" r:id="rId35"/>
    <p:sldId id="339" r:id="rId36"/>
    <p:sldId id="398" r:id="rId37"/>
    <p:sldId id="340" r:id="rId38"/>
    <p:sldId id="341" r:id="rId39"/>
    <p:sldId id="399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400" r:id="rId48"/>
    <p:sldId id="350" r:id="rId49"/>
    <p:sldId id="311" r:id="rId50"/>
    <p:sldId id="312" r:id="rId51"/>
    <p:sldId id="363" r:id="rId52"/>
    <p:sldId id="384" r:id="rId53"/>
    <p:sldId id="401" r:id="rId54"/>
    <p:sldId id="362" r:id="rId55"/>
    <p:sldId id="407" r:id="rId56"/>
    <p:sldId id="408" r:id="rId57"/>
    <p:sldId id="409" r:id="rId58"/>
    <p:sldId id="419" r:id="rId59"/>
    <p:sldId id="351" r:id="rId60"/>
    <p:sldId id="411" r:id="rId61"/>
    <p:sldId id="412" r:id="rId62"/>
    <p:sldId id="413" r:id="rId63"/>
    <p:sldId id="414" r:id="rId64"/>
    <p:sldId id="415" r:id="rId65"/>
    <p:sldId id="418" r:id="rId66"/>
    <p:sldId id="410" r:id="rId67"/>
    <p:sldId id="352" r:id="rId68"/>
    <p:sldId id="385" r:id="rId69"/>
    <p:sldId id="353" r:id="rId70"/>
    <p:sldId id="354" r:id="rId71"/>
    <p:sldId id="355" r:id="rId72"/>
    <p:sldId id="386" r:id="rId73"/>
    <p:sldId id="387" r:id="rId74"/>
    <p:sldId id="356" r:id="rId75"/>
    <p:sldId id="402" r:id="rId76"/>
    <p:sldId id="388" r:id="rId77"/>
    <p:sldId id="358" r:id="rId78"/>
    <p:sldId id="416" r:id="rId79"/>
    <p:sldId id="359" r:id="rId80"/>
    <p:sldId id="417" r:id="rId81"/>
    <p:sldId id="360" r:id="rId82"/>
    <p:sldId id="390" r:id="rId83"/>
    <p:sldId id="404" r:id="rId84"/>
    <p:sldId id="361" r:id="rId85"/>
    <p:sldId id="391" r:id="rId86"/>
    <p:sldId id="378" r:id="rId87"/>
    <p:sldId id="365" r:id="rId88"/>
    <p:sldId id="403" r:id="rId89"/>
    <p:sldId id="377" r:id="rId90"/>
    <p:sldId id="375" r:id="rId91"/>
    <p:sldId id="376" r:id="rId92"/>
    <p:sldId id="422" r:id="rId93"/>
    <p:sldId id="421" r:id="rId94"/>
    <p:sldId id="286" r:id="rId95"/>
    <p:sldId id="287" r:id="rId96"/>
    <p:sldId id="285" r:id="rId9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B87"/>
    <a:srgbClr val="BF5700"/>
    <a:srgbClr val="FF8200"/>
    <a:srgbClr val="1B306B"/>
    <a:srgbClr val="262626"/>
    <a:srgbClr val="FFCC00"/>
    <a:srgbClr val="F8F8F8"/>
    <a:srgbClr val="EEECE1"/>
    <a:srgbClr val="C0504D"/>
    <a:srgbClr val="D11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 autoAdjust="0"/>
    <p:restoredTop sz="86470" autoAdjust="0"/>
  </p:normalViewPr>
  <p:slideViewPr>
    <p:cSldViewPr>
      <p:cViewPr varScale="1">
        <p:scale>
          <a:sx n="109" d="100"/>
          <a:sy n="109" d="100"/>
        </p:scale>
        <p:origin x="10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24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53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756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20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709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0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377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58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76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26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54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This</a:t>
            </a:r>
            <a:r>
              <a:rPr lang="en-US" baseline="0" dirty="0"/>
              <a:t> class is, after all, about you </a:t>
            </a:r>
            <a:r>
              <a:rPr lang="mr-IN" baseline="0" dirty="0"/>
              <a:t>–</a:t>
            </a:r>
            <a:r>
              <a:rPr lang="en-US" baseline="0" dirty="0"/>
              <a:t> so let’s do some introductions.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(You may also want to ask “Fears about class?” </a:t>
            </a:r>
            <a:r>
              <a:rPr lang="mr-IN" baseline="0" dirty="0"/>
              <a:t>–</a:t>
            </a:r>
            <a:r>
              <a:rPr lang="en-US" baseline="0" dirty="0"/>
              <a:t> that can turn a little negative, so be ready to dissuade/make happy the students if you do ask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867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23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550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(Good idea for study groups and project groups!)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793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84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878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this slide to reflect your Class’s main zoom room URL!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6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dirty="0"/>
              <a:t>Let’s all double check our Zoom Client settings!"</a:t>
            </a:r>
            <a:endParaRPr lang="en-US" sz="1800" dirty="0"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58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dirty="0"/>
              <a:t>Let’s all double check our Zoom Client settings!"</a:t>
            </a:r>
            <a:endParaRPr lang="en-US" sz="1800" dirty="0"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77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Enough about you, time to talk about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3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2609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dirty="0"/>
              <a:t>This is an important step as some functionality in zoom hinges on ”Use dual monitors”!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385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703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After everyone is done adjusting their settings, have them restart zoom so that the changes take effect.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24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332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3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20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40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Un-share your screen and share it again so that the students can see what it looks like and adjust accordingly.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179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Here’s this cool thing I built. It does X and it’s important because Y.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82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48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77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367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379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(Make sure that multiple screen sharing is enabled!)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1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890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that multiple screen sharing is enabled before they all start sharing!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59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97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Create breakout rooms automatically and open breakout rooms to show students what it looks like!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075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</a:t>
            </a:r>
            <a:r>
              <a:rPr lang="en-US" baseline="0" dirty="0"/>
              <a:t> talked about the journey and how to be successful, let’s talk about the stops along the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23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69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now be going over a suggested way to set up your screens so that you can maximize screen real estate! Keep in mind that this is just a suggestion! Do what works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40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35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088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91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26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6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101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0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on Zoom and all of it’s awesome features in a bit.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quick overview of all of the technologies we’ll be setting up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</a:t>
            </a:r>
            <a:r>
              <a:rPr lang="en-US" baseline="0" dirty="0"/>
              <a:t> spend a little bit of time checking that everyone has everything they need installed (from the pre-work).</a:t>
            </a:r>
          </a:p>
          <a:p>
            <a:endParaRPr lang="en-US" baseline="0" dirty="0"/>
          </a:p>
          <a:p>
            <a:r>
              <a:rPr lang="en-US" baseline="0" dirty="0"/>
              <a:t>If you can check off all of these things, spend this time helping others in slack. This should become a habit </a:t>
            </a:r>
            <a:r>
              <a:rPr lang="mr-IN" baseline="0" dirty="0"/>
              <a:t>–</a:t>
            </a:r>
            <a:r>
              <a:rPr lang="en-US" baseline="0" dirty="0"/>
              <a:t> try to ask for help form your peers before going to a TA (you will both learn more along the way). &lt; We’ll talk more about this soon.</a:t>
            </a:r>
          </a:p>
          <a:p>
            <a:endParaRPr lang="en-US" baseline="0" dirty="0"/>
          </a:p>
          <a:p>
            <a:r>
              <a:rPr lang="en-US" baseline="0" dirty="0"/>
              <a:t>That said, let’s check some things off of a list.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8109018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55077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166289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744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08908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986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68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714059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174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3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lack.com/downloads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om.u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us/download#client_4meet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us/j/64263459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Setup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14052" y="2572542"/>
            <a:ext cx="2700338" cy="381000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Day 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606" y="389445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The Coding Bootcamp</a:t>
            </a:r>
          </a:p>
        </p:txBody>
      </p:sp>
    </p:spTree>
    <p:extLst>
      <p:ext uri="{BB962C8B-B14F-4D97-AF65-F5344CB8AC3E}">
        <p14:creationId xmlns:p14="http://schemas.microsoft.com/office/powerpoint/2010/main" val="47544189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1371600"/>
            <a:ext cx="4572000" cy="353943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228600" algn="ctr"/>
            <a:r>
              <a:rPr lang="en-US" sz="28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Bootcampspot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Slack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Zoom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Visual Studio Code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85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Bootcampspot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372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pic>
        <p:nvPicPr>
          <p:cNvPr id="1026" name="Picture 2" descr="bootcampspot-login.gif">
            <a:extLst>
              <a:ext uri="{FF2B5EF4-FFF2-40B4-BE49-F238E27FC236}">
                <a16:creationId xmlns:a16="http://schemas.microsoft.com/office/drawing/2014/main" id="{C4E27808-2F53-CD42-8994-4C5BDF6C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623"/>
            <a:ext cx="8277225" cy="62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451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Attendance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06307" cy="318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061275" y="32701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00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16789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48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Desktop Client</a:t>
            </a:r>
          </a:p>
        </p:txBody>
      </p:sp>
    </p:spTree>
    <p:extLst>
      <p:ext uri="{BB962C8B-B14F-4D97-AF65-F5344CB8AC3E}">
        <p14:creationId xmlns:p14="http://schemas.microsoft.com/office/powerpoint/2010/main" val="5046577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8467"/>
            <a:ext cx="5470526" cy="653854"/>
          </a:xfrm>
        </p:spPr>
        <p:txBody>
          <a:bodyPr/>
          <a:lstStyle/>
          <a:p>
            <a:r>
              <a:rPr lang="en-US" dirty="0"/>
              <a:t>Slack Desktop 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2090172"/>
            <a:ext cx="655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Everyone take a moment to download the Slack Desktop App if you haven’t!</a:t>
            </a:r>
          </a:p>
          <a:p>
            <a:pPr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  <a:hlinkClick r:id="rId2"/>
              </a:rPr>
              <a:t>https://slack.com/downloads/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476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633623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8467"/>
            <a:ext cx="5470526" cy="653854"/>
          </a:xfrm>
        </p:spPr>
        <p:txBody>
          <a:bodyPr/>
          <a:lstStyle/>
          <a:p>
            <a:r>
              <a:rPr lang="en-US" dirty="0"/>
              <a:t>Online Specific Slack Channels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74729"/>
            <a:ext cx="655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#01-zoom-rooms</a:t>
            </a: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116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#01-zoom-rooms</a:t>
            </a:r>
          </a:p>
        </p:txBody>
      </p:sp>
      <p:pic>
        <p:nvPicPr>
          <p:cNvPr id="3074" name="Picture 2" descr="https://lh6.googleusercontent.com/mpM_iCuk7XzE_kEvlkb7r7OlnMI90j1LtZ4MvSGouA4aEvEbaipC2S-wDQJgJALGYQqEiUJA-CJA57cDQ63lQyQ-bS9IqDMSDd2-sM78nWbSer4-Hi_FM18aH03IJkqsIOwVLiat_ng">
            <a:extLst>
              <a:ext uri="{FF2B5EF4-FFF2-40B4-BE49-F238E27FC236}">
                <a16:creationId xmlns:a16="http://schemas.microsoft.com/office/drawing/2014/main" id="{80AFB428-B1F3-694C-B0C4-B0D499F5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8" y="990600"/>
            <a:ext cx="8459311" cy="51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01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Quick Introductions! (30 seconds)</a:t>
            </a:r>
          </a:p>
        </p:txBody>
      </p:sp>
      <p:pic>
        <p:nvPicPr>
          <p:cNvPr id="1034" name="Picture 10" descr="http://i.imgur.com/HaKbP2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396240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196850" y="838200"/>
            <a:ext cx="8947150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Name</a:t>
            </a: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Location</a:t>
            </a: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Background (Career, Education, Interests)</a:t>
            </a: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Why learn web development?</a:t>
            </a: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Excited </a:t>
            </a:r>
            <a:r>
              <a:rPr lang="en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about class?</a:t>
            </a:r>
          </a:p>
          <a:p>
            <a:pPr marL="685800" indent="-457200">
              <a:spcBef>
                <a:spcPts val="0"/>
              </a:spcBef>
            </a:pPr>
            <a:endParaRPr lang="en" altLang="en" sz="3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3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3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842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#01-zoom-rooms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371600"/>
            <a:ext cx="6651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Links for Online Class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Main Room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Tech Support Room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317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#01-zoom-rooms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79239" y="1752600"/>
            <a:ext cx="817820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links will always be in a pinned message. Click the pin to 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</p:txBody>
      </p:sp>
      <p:pic>
        <p:nvPicPr>
          <p:cNvPr id="3074" name="Picture 2" descr="creen Shot 2017-09-07 at 5.12.5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8016874" cy="121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716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8467"/>
            <a:ext cx="5470526" cy="653854"/>
          </a:xfrm>
        </p:spPr>
        <p:txBody>
          <a:bodyPr/>
          <a:lstStyle/>
          <a:p>
            <a:r>
              <a:rPr lang="en-US" dirty="0"/>
              <a:t>#02-class-activities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74729"/>
            <a:ext cx="655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#02-class-activities</a:t>
            </a:r>
          </a:p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664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#02-class-activities</a:t>
            </a:r>
          </a:p>
        </p:txBody>
      </p:sp>
      <p:pic>
        <p:nvPicPr>
          <p:cNvPr id="4098" name="Picture 2" descr="https://lh3.googleusercontent.com/oxCWeSRIId1ngYeUeRDZRG3hluyNuaxLclIijQ9H43FjP-ZP-nUcByGdz5_mCQ4Ca5ffUbkP8zLZ7aJfkfhYAbDGdvDDb_YbvW21yTMVpVZ7qdeql58q63KI2gx4ejI-vr1XMKAGvxg">
            <a:extLst>
              <a:ext uri="{FF2B5EF4-FFF2-40B4-BE49-F238E27FC236}">
                <a16:creationId xmlns:a16="http://schemas.microsoft.com/office/drawing/2014/main" id="{185E49A1-E17E-F644-9A80-17C4DEE7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9" y="914400"/>
            <a:ext cx="8598716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6298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#02-class-activities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2305616"/>
            <a:ext cx="762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Activity files you’ll work on during class will be posted in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#02-class-activities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en-US" sz="2800" dirty="0"/>
            </a:b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061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#03-tech-support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453" y="2090172"/>
            <a:ext cx="6199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#03-tech-support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376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#03-tech-support</a:t>
            </a:r>
          </a:p>
        </p:txBody>
      </p:sp>
      <p:pic>
        <p:nvPicPr>
          <p:cNvPr id="5122" name="Picture 2" descr="https://lh3.googleusercontent.com/dyF6tdNTo1h2ctwExNlhsa8RuFwQ7e2n6wy0eowK_luOECcpNgcGFecComo77Ke9DPB1k1ng89FRn4FA7pUFZxY9kToL3pZT2UdzRV9phdf3v3EhtTTT8OAyLqxyYo4GIHW6EAvnT0A">
            <a:extLst>
              <a:ext uri="{FF2B5EF4-FFF2-40B4-BE49-F238E27FC236}">
                <a16:creationId xmlns:a16="http://schemas.microsoft.com/office/drawing/2014/main" id="{AC94D20C-10D2-9A45-B858-4BC42E1B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10294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635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#03-tech-support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800100" y="1874729"/>
            <a:ext cx="7543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Technical difficulties? Post in #03-tech-support!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Your instructional staff &amp; classmates can help.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83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#04-career-services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453" y="2090172"/>
            <a:ext cx="6199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#04-career-services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553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#04-career-services</a:t>
            </a:r>
            <a:endParaRPr lang="en-US" dirty="0"/>
          </a:p>
        </p:txBody>
      </p:sp>
      <p:pic>
        <p:nvPicPr>
          <p:cNvPr id="6146" name="Picture 2" descr="https://lh5.googleusercontent.com/_8YBTbJj1oCc-_I6Rhbk90fXy22Tky4TqJ7ZlIDEuusNWx-vbkwUuojcpxcyygo_iXiZKGouMTkjIDl4LMyG9YpkqVFd5vCn4DNaVFyfYDkz6j8z0il2YzHv5CVeScBxMBUjm67t8uw">
            <a:extLst>
              <a:ext uri="{FF2B5EF4-FFF2-40B4-BE49-F238E27FC236}">
                <a16:creationId xmlns:a16="http://schemas.microsoft.com/office/drawing/2014/main" id="{DC95A79B-03ED-034C-B2BE-9984167C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534400" cy="51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151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Instructor = … 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76069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Name Here</a:t>
            </a:r>
            <a:endParaRPr lang="en" altLang="en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&lt;#&gt;</a:t>
            </a: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years coding, </a:t>
            </a:r>
            <a:r>
              <a:rPr lang="en" altLang="en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(with plenty of experience being a n00b at it.)</a:t>
            </a: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4326923"/>
            <a:ext cx="5726741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&lt;personal fact&gt;</a:t>
            </a: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Secretly,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&lt;funny fact about yourself&gt;</a:t>
            </a: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741" y="4803976"/>
            <a:ext cx="183248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dirty="0"/>
              <a:t>Insert image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962400"/>
            <a:ext cx="3124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Insert image of you here</a:t>
            </a:r>
          </a:p>
        </p:txBody>
      </p:sp>
    </p:spTree>
    <p:extLst>
      <p:ext uri="{BB962C8B-B14F-4D97-AF65-F5344CB8AC3E}">
        <p14:creationId xmlns:p14="http://schemas.microsoft.com/office/powerpoint/2010/main" val="14380862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#04-career-services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83250" y="2094750"/>
            <a:ext cx="8977500" cy="266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Career Questions? Post in #04-career-services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Your career director is on the case.</a:t>
            </a:r>
          </a:p>
          <a:p>
            <a:br>
              <a:rPr lang="en-US" sz="3200" dirty="0"/>
            </a:br>
            <a:endParaRPr lang="en-US"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295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#05-ask-the-class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453" y="2090172"/>
            <a:ext cx="6199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#05-ask-the-class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993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#05-ask-the-class</a:t>
            </a:r>
          </a:p>
        </p:txBody>
      </p:sp>
      <p:pic>
        <p:nvPicPr>
          <p:cNvPr id="7170" name="Picture 2" descr="https://lh5.googleusercontent.com/-M_PdvuIL9WH50iyAhcvThycxzNLc0D7_Fh5GxwtTVP3iugTuMaNFLVYE8HUBUCtTspIQ5Q7g96tuYE-qySvjlbQTeWKyI9vAWsSqiz5oaGPsmVm3rDy4YOFkIst4DUg8l5SneGJLN0">
            <a:extLst>
              <a:ext uri="{FF2B5EF4-FFF2-40B4-BE49-F238E27FC236}">
                <a16:creationId xmlns:a16="http://schemas.microsoft.com/office/drawing/2014/main" id="{CEE12361-BAC8-C549-8788-200EA69E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10600" cy="521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9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#05-ask-the-class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3250" y="1783200"/>
            <a:ext cx="8977500" cy="329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algn="ctr"/>
            <a:r>
              <a:rPr lang="en-US" sz="2800" b="1" dirty="0">
                <a:latin typeface="+mj-lt"/>
              </a:rPr>
              <a:t>Post questions about activities, homework, and projects in #05-ask-the-class.</a:t>
            </a:r>
            <a:endParaRPr lang="en-US" sz="2800" dirty="0">
              <a:latin typeface="+mj-lt"/>
            </a:endParaRPr>
          </a:p>
          <a:p>
            <a:pPr algn="ctr"/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Your instructional staff &amp; classmates can help.</a:t>
            </a:r>
          </a:p>
          <a:p>
            <a:br>
              <a:rPr lang="en-US" sz="3200" dirty="0">
                <a:latin typeface="+mj-lt"/>
              </a:rPr>
            </a:br>
            <a:endParaRPr lang="en-US" sz="3200" dirty="0">
              <a:solidFill>
                <a:schemeClr val="dk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818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#06-shout-outs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453" y="2090172"/>
            <a:ext cx="6199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#05-shout-outs</a:t>
            </a: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170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#06-shout-outs</a:t>
            </a:r>
          </a:p>
        </p:txBody>
      </p:sp>
      <p:pic>
        <p:nvPicPr>
          <p:cNvPr id="8194" name="Picture 2" descr="https://lh3.googleusercontent.com/TmaiE8yqCsTuijMDs44nC-iYaCIorYMSXBcJZxAfwpfz3m5xnzk8XRMd_Ye8DkYghSdGxdTe0BDwaamLswKKc4I6TSJQP2uSyOI7wEL8Zh8kfdnXRRq3P_xHejL5-WquuIdfNcF45dg">
            <a:extLst>
              <a:ext uri="{FF2B5EF4-FFF2-40B4-BE49-F238E27FC236}">
                <a16:creationId xmlns:a16="http://schemas.microsoft.com/office/drawing/2014/main" id="{B68C8684-55E5-CA4A-8BCC-F6E3D5C3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10600" cy="52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97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#06-shout-outs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83250" y="2535600"/>
            <a:ext cx="8977500" cy="17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Does someone deserve a virtual high five?</a:t>
            </a:r>
            <a:endParaRPr lang="en-US" sz="2800" dirty="0">
              <a:latin typeface="+mj-lt"/>
            </a:endParaRPr>
          </a:p>
          <a:p>
            <a:pPr algn="ctr"/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Post it in </a:t>
            </a:r>
            <a:r>
              <a:rPr lang="en-US" sz="2800" b="1" dirty="0">
                <a:latin typeface="+mj-lt"/>
              </a:rPr>
              <a:t>#05-shout-outs</a:t>
            </a:r>
            <a:r>
              <a:rPr lang="en-US" sz="2800" dirty="0">
                <a:latin typeface="+mj-lt"/>
              </a:rPr>
              <a:t> so we can celebrate each other.</a:t>
            </a:r>
          </a:p>
          <a:p>
            <a:br>
              <a:rPr lang="en-US" sz="3200" dirty="0"/>
            </a:br>
            <a:endParaRPr lang="en-US"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45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#general</a:t>
            </a:r>
          </a:p>
        </p:txBody>
      </p:sp>
      <p:pic>
        <p:nvPicPr>
          <p:cNvPr id="9218" name="Picture 2" descr="https://lh5.googleusercontent.com/dvuzG2SQfvLZkp_2CvAYg59VuaLxGcC4znB2YJUQoFP5zoZ40UxIlxQNovMGGC4A5-Lnb8f-H2yv11qmytsjacq7w1JOax5TGYuYW0qimL0RjJgLlb4MYT26Twh_WdqFkQ7fxd4KwL4">
            <a:extLst>
              <a:ext uri="{FF2B5EF4-FFF2-40B4-BE49-F238E27FC236}">
                <a16:creationId xmlns:a16="http://schemas.microsoft.com/office/drawing/2014/main" id="{577E1D2B-8C92-E14C-B411-2FE64312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762000"/>
            <a:ext cx="8534400" cy="55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903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#general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83250" y="3029250"/>
            <a:ext cx="8977500" cy="11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lvl="0" indent="-69850" algn="ctr">
              <a:lnSpc>
                <a:spcPct val="90000"/>
              </a:lnSpc>
              <a:buClr>
                <a:schemeClr val="dk1"/>
              </a:buClr>
              <a:buSzPct val="34375"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General</a:t>
            </a:r>
            <a:r>
              <a:rPr lang="en-US" sz="3200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class announcements are posted in </a:t>
            </a:r>
            <a:r>
              <a:rPr lang="en-US" sz="2800" b="1" dirty="0">
                <a:latin typeface="+mj-lt"/>
              </a:rPr>
              <a:t>#general</a:t>
            </a:r>
            <a:r>
              <a:rPr lang="en-US" sz="2800" dirty="0">
                <a:latin typeface="+mj-lt"/>
              </a:rPr>
              <a:t>.</a:t>
            </a:r>
            <a:endParaRPr lang="en-US" sz="2800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63638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#random</a:t>
            </a:r>
          </a:p>
        </p:txBody>
      </p:sp>
      <p:pic>
        <p:nvPicPr>
          <p:cNvPr id="10242" name="Picture 2" descr="https://lh6.googleusercontent.com/OYf5OqndKZSRXe4rKU060LErinfp9jcbV76KbiKIP4NsC6B8xsrVFQsZFxfA5XgiyLYygt1RZzX3AnM4xXr4NbuqSb3BdXR_gaEZN8ZQInkC7XJT9rs2JDuRS5CGdjE8EZEY-tjg7I0">
            <a:extLst>
              <a:ext uri="{FF2B5EF4-FFF2-40B4-BE49-F238E27FC236}">
                <a16:creationId xmlns:a16="http://schemas.microsoft.com/office/drawing/2014/main" id="{389F1E11-4906-0840-B479-51403CDC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458200" cy="55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256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Some Cool Stuff I Made…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914400"/>
            <a:ext cx="8686800" cy="518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SNAPSHOT OF SOMETHING </a:t>
            </a: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YOU MADE GOES HERE!</a:t>
            </a:r>
          </a:p>
        </p:txBody>
      </p:sp>
    </p:spTree>
    <p:extLst>
      <p:ext uri="{BB962C8B-B14F-4D97-AF65-F5344CB8AC3E}">
        <p14:creationId xmlns:p14="http://schemas.microsoft.com/office/powerpoint/2010/main" val="242185107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#random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83250" y="2990100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+mj-lt"/>
              </a:rPr>
              <a:t>Just 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like it sounds...</a:t>
            </a:r>
          </a:p>
        </p:txBody>
      </p:sp>
    </p:spTree>
    <p:extLst>
      <p:ext uri="{BB962C8B-B14F-4D97-AF65-F5344CB8AC3E}">
        <p14:creationId xmlns:p14="http://schemas.microsoft.com/office/powerpoint/2010/main" val="7631046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Last, but not least...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83250" y="2533650"/>
            <a:ext cx="8977500" cy="179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Add your </a:t>
            </a:r>
            <a:r>
              <a:rPr lang="en-US" sz="3200" b="1" dirty="0">
                <a:solidFill>
                  <a:schemeClr val="dk1"/>
                </a:solidFill>
                <a:latin typeface="+mj-lt"/>
              </a:rPr>
              <a:t>real name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, and </a:t>
            </a:r>
            <a:r>
              <a:rPr lang="en-US" sz="3200" b="1" dirty="0">
                <a:solidFill>
                  <a:schemeClr val="dk1"/>
                </a:solidFill>
                <a:latin typeface="+mj-lt"/>
              </a:rPr>
              <a:t>picture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 to Slack, it will help everyone start memorizing each other’s names and faces!</a:t>
            </a:r>
          </a:p>
        </p:txBody>
      </p:sp>
    </p:spTree>
    <p:extLst>
      <p:ext uri="{BB962C8B-B14F-4D97-AF65-F5344CB8AC3E}">
        <p14:creationId xmlns:p14="http://schemas.microsoft.com/office/powerpoint/2010/main" val="173881365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Last, but not least...</a:t>
            </a:r>
          </a:p>
        </p:txBody>
      </p:sp>
      <p:pic>
        <p:nvPicPr>
          <p:cNvPr id="4" name="Picture 2" descr="https://lh5.googleusercontent.com/wk8K2Mt6lY3C8W3u3H9pd_w-Gvlo7WXh2kjLOyp1knZCWZX2wC0RuwNIx7mnotX3d4sC_O8zGYSVLUN9bQ0y78gmu-UbF3ZCwu2yciiaMSwFjtNEm4NTNPq26IHLT1lrvp3x_Pdnuws">
            <a:extLst>
              <a:ext uri="{FF2B5EF4-FFF2-40B4-BE49-F238E27FC236}">
                <a16:creationId xmlns:a16="http://schemas.microsoft.com/office/drawing/2014/main" id="{88FD91C4-3D25-7646-A59E-08E9F1FB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762000"/>
            <a:ext cx="86106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617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Equipment</a:t>
            </a:r>
          </a:p>
        </p:txBody>
      </p:sp>
    </p:spTree>
    <p:extLst>
      <p:ext uri="{BB962C8B-B14F-4D97-AF65-F5344CB8AC3E}">
        <p14:creationId xmlns:p14="http://schemas.microsoft.com/office/powerpoint/2010/main" val="5269317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10400" cy="653854"/>
          </a:xfrm>
        </p:spPr>
        <p:txBody>
          <a:bodyPr>
            <a:normAutofit/>
          </a:bodyPr>
          <a:lstStyle/>
          <a:p>
            <a:r>
              <a:rPr lang="en-US"/>
              <a:t>Web Cam, Headphones, Microphone, Monitor</a:t>
            </a:r>
            <a:endParaRPr lang="en-US" dirty="0"/>
          </a:p>
        </p:txBody>
      </p:sp>
      <p:pic>
        <p:nvPicPr>
          <p:cNvPr id="1027" name="Picture 3" descr="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9" y="1033765"/>
            <a:ext cx="3182779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ni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33" y="3892845"/>
            <a:ext cx="31242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adphones-micropho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70330"/>
            <a:ext cx="3189330" cy="31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491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Setup</a:t>
            </a:r>
          </a:p>
        </p:txBody>
      </p:sp>
    </p:spTree>
    <p:extLst>
      <p:ext uri="{BB962C8B-B14F-4D97-AF65-F5344CB8AC3E}">
        <p14:creationId xmlns:p14="http://schemas.microsoft.com/office/powerpoint/2010/main" val="139114169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Account Creation</a:t>
            </a:r>
          </a:p>
        </p:txBody>
      </p:sp>
    </p:spTree>
    <p:extLst>
      <p:ext uri="{BB962C8B-B14F-4D97-AF65-F5344CB8AC3E}">
        <p14:creationId xmlns:p14="http://schemas.microsoft.com/office/powerpoint/2010/main" val="13462858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Zoom Account Creation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3250" y="2590800"/>
            <a:ext cx="8977500" cy="12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http://www.zoom.us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up for a free account!</a:t>
            </a:r>
          </a:p>
        </p:txBody>
      </p:sp>
    </p:spTree>
    <p:extLst>
      <p:ext uri="{BB962C8B-B14F-4D97-AF65-F5344CB8AC3E}">
        <p14:creationId xmlns:p14="http://schemas.microsoft.com/office/powerpoint/2010/main" val="9341666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Zoom Account Creation</a:t>
            </a:r>
          </a:p>
        </p:txBody>
      </p:sp>
      <p:pic>
        <p:nvPicPr>
          <p:cNvPr id="12290" name="Picture 2" descr="https://lh6.googleusercontent.com/9u5cGnSaTlq0qD6ur7-Ro5CczfB209uKcIMZoDh2fSUKLPwn2dGK4zr9JnjMp2mmc-cYT3qxqnhV5_9JJINV0Uqqk0psGrDUT9ptU1Ov_n5Xrl_373y_N59LD8xTTMPmjFk3gb2q2VY">
            <a:extLst>
              <a:ext uri="{FF2B5EF4-FFF2-40B4-BE49-F238E27FC236}">
                <a16:creationId xmlns:a16="http://schemas.microsoft.com/office/drawing/2014/main" id="{0051D911-3DA9-CA40-9DCD-B774A888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6" y="914400"/>
            <a:ext cx="8382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096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Account Creation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3250" y="2514600"/>
            <a:ext cx="8977500" cy="1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your personal ID to meet with classmates outside of class hours (40 min max)</a:t>
            </a:r>
          </a:p>
        </p:txBody>
      </p:sp>
    </p:spTree>
    <p:extLst>
      <p:ext uri="{BB962C8B-B14F-4D97-AF65-F5344CB8AC3E}">
        <p14:creationId xmlns:p14="http://schemas.microsoft.com/office/powerpoint/2010/main" val="7716190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Online Class Schedule</a:t>
            </a:r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Zoom Download</a:t>
            </a:r>
          </a:p>
        </p:txBody>
      </p:sp>
    </p:spTree>
    <p:extLst>
      <p:ext uri="{BB962C8B-B14F-4D97-AF65-F5344CB8AC3E}">
        <p14:creationId xmlns:p14="http://schemas.microsoft.com/office/powerpoint/2010/main" val="20405265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Download &amp; Installation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3250" y="2286000"/>
            <a:ext cx="8977500" cy="25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Zoom Client download link can be found at the bottom of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zoom.us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</a:p>
          <a:p>
            <a:pPr algn="ctr"/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Click Here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3200" dirty="0"/>
            </a:br>
            <a:endParaRPr lang="en-US"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649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Download &amp; Installation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304912" y="2498980"/>
            <a:ext cx="8603438" cy="23301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br>
              <a:rPr lang="en-US" sz="3200" dirty="0"/>
            </a:br>
            <a:endParaRPr lang="en-US" sz="3200" dirty="0">
              <a:solidFill>
                <a:schemeClr val="dk1"/>
              </a:solidFill>
            </a:endParaRPr>
          </a:p>
        </p:txBody>
      </p:sp>
      <p:pic>
        <p:nvPicPr>
          <p:cNvPr id="2050" name="Picture 2" descr="https://lh3.googleusercontent.com/ASP1AMD4-MZVWPSoWeSwo33QS8NoXO8Lvnsih7X3MyvVzuVyS0V9YrvBcef5y8g8HgcYGirI9j2nXc6rxpgGynhBNXhYtxmGOR438kzMJphx8yrbowxjYcZtZ1phIhnSSbC7xS9FGoo">
            <a:extLst>
              <a:ext uri="{FF2B5EF4-FFF2-40B4-BE49-F238E27FC236}">
                <a16:creationId xmlns:a16="http://schemas.microsoft.com/office/drawing/2014/main" id="{09BF7283-35FB-FF47-B14D-783159FE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30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032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 into Zoom!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1402557"/>
            <a:ext cx="8977500" cy="4052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Please bookmark this link:</a:t>
            </a: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+mj-lt"/>
            </a:endParaRPr>
          </a:p>
          <a:p>
            <a:pPr marL="228600" lvl="0" indent="-69850" algn="ctr">
              <a:lnSpc>
                <a:spcPct val="90000"/>
              </a:lnSpc>
              <a:buClr>
                <a:schemeClr val="dk1"/>
              </a:buClr>
              <a:buSzPct val="34375"/>
            </a:pPr>
            <a:r>
              <a:rPr lang="mr-IN" sz="3200" u="sng" dirty="0">
                <a:highlight>
                  <a:srgbClr val="FFFF00"/>
                </a:highlight>
                <a:latin typeface="+mj-lt"/>
                <a:hlinkClick r:id="rId3"/>
              </a:rPr>
              <a:t>https://zoom.us/j/642634591</a:t>
            </a:r>
            <a:endParaRPr lang="en-US" sz="3200" dirty="0">
              <a:solidFill>
                <a:schemeClr val="dk1"/>
              </a:solidFill>
              <a:highlight>
                <a:srgbClr val="FFFF00"/>
              </a:highlight>
              <a:latin typeface="+mj-lt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+mj-lt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You will use this link to join office hours and main lecture every Tuesday and Thursday.</a:t>
            </a: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+mj-lt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Okay! Join now, and </a:t>
            </a:r>
            <a:r>
              <a:rPr lang="en-US" sz="3200" b="1" dirty="0">
                <a:solidFill>
                  <a:schemeClr val="dk1"/>
                </a:solidFill>
                <a:latin typeface="+mj-lt"/>
              </a:rPr>
              <a:t>mute yourself &amp; your computer speakers!</a:t>
            </a:r>
            <a:endParaRPr lang="en-US" sz="3200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726410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Settings</a:t>
            </a:r>
          </a:p>
        </p:txBody>
      </p:sp>
    </p:spTree>
    <p:extLst>
      <p:ext uri="{BB962C8B-B14F-4D97-AF65-F5344CB8AC3E}">
        <p14:creationId xmlns:p14="http://schemas.microsoft.com/office/powerpoint/2010/main" val="14711777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Settings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3250" y="2286000"/>
            <a:ext cx="8977500" cy="25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Make sure you’re logged into your new zoom account!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Next, click “Zoom -&gt; Preferences”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4804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Settings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378336" y="2403730"/>
            <a:ext cx="8453813" cy="23301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lh6.googleusercontent.com/R53aHc-3AhHO-E-tee3weExu2tRwbhNjV0sMDrIc1A4WNp85qe-FDdp67B2aoVIF2KnQ2zP9xejNBsxGxGw_TKOMwMOexNDj2QnFTbLymlZ7yJZ6-H779RyYU1R_N4ycGXY6-h5CAiU">
            <a:extLst>
              <a:ext uri="{FF2B5EF4-FFF2-40B4-BE49-F238E27FC236}">
                <a16:creationId xmlns:a16="http://schemas.microsoft.com/office/drawing/2014/main" id="{7BC3F1DD-7DD6-CD44-BB9A-D1302B96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106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083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19CFB-0C62-8A40-8D9B-925DEAC1B658}"/>
              </a:ext>
            </a:extLst>
          </p:cNvPr>
          <p:cNvSpPr txBox="1"/>
          <p:nvPr/>
        </p:nvSpPr>
        <p:spPr>
          <a:xfrm>
            <a:off x="378336" y="1103293"/>
            <a:ext cx="830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Video tab:</a:t>
            </a:r>
            <a:r>
              <a:rPr lang="en-US" sz="2800" dirty="0">
                <a:latin typeface="+mj-lt"/>
              </a:rPr>
              <a:t> Check "</a:t>
            </a:r>
            <a:r>
              <a:rPr lang="en-US" sz="2800" i="1" dirty="0">
                <a:latin typeface="+mj-lt"/>
              </a:rPr>
              <a:t>Always display participants name on their video</a:t>
            </a:r>
            <a:r>
              <a:rPr lang="en-US" sz="2800" dirty="0">
                <a:latin typeface="+mj-lt"/>
              </a:rPr>
              <a:t>"</a:t>
            </a:r>
          </a:p>
        </p:txBody>
      </p:sp>
      <p:pic>
        <p:nvPicPr>
          <p:cNvPr id="4100" name="Picture 4" descr="https://lh3.googleusercontent.com/oS_qxxTMY_1GS3ExI7KQuvYvtMxElrpvW6-WHl4vDcMO1bg9hSCh1fW2RlSRyF4b39w81Tld4nlQm9AZuv98Ly9D43aP-NIVNh87E8y6tvyNSzhMdanKmWCs3WIpqO3Nq3R_Fadw2oA">
            <a:extLst>
              <a:ext uri="{FF2B5EF4-FFF2-40B4-BE49-F238E27FC236}">
                <a16:creationId xmlns:a16="http://schemas.microsoft.com/office/drawing/2014/main" id="{9C9770D3-BB5F-9C46-802A-BB260A23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33600"/>
            <a:ext cx="345799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1091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Settings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4B6FD-3592-4140-8F59-D0DD4F4327B9}"/>
              </a:ext>
            </a:extLst>
          </p:cNvPr>
          <p:cNvSpPr txBox="1"/>
          <p:nvPr/>
        </p:nvSpPr>
        <p:spPr>
          <a:xfrm>
            <a:off x="304800" y="838200"/>
            <a:ext cx="8527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General: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800" dirty="0">
                <a:latin typeface="+mj-lt"/>
              </a:rPr>
              <a:t>- Check "</a:t>
            </a:r>
            <a:r>
              <a:rPr lang="en-US" sz="2800" i="1" dirty="0">
                <a:latin typeface="+mj-lt"/>
              </a:rPr>
              <a:t>Use Dual Monitors</a:t>
            </a:r>
            <a:r>
              <a:rPr lang="en-US" sz="2800" dirty="0">
                <a:latin typeface="+mj-lt"/>
              </a:rPr>
              <a:t>" and </a:t>
            </a:r>
          </a:p>
          <a:p>
            <a:r>
              <a:rPr lang="en-US" sz="2800" dirty="0">
                <a:latin typeface="+mj-lt"/>
              </a:rPr>
              <a:t>- Uncheck “</a:t>
            </a:r>
            <a:r>
              <a:rPr lang="en-US" sz="2800" i="1" dirty="0">
                <a:latin typeface="+mj-lt"/>
              </a:rPr>
              <a:t>Full screen auto upon entering meeting</a:t>
            </a:r>
            <a:r>
              <a:rPr lang="en-US" sz="2800" dirty="0">
                <a:latin typeface="+mj-lt"/>
              </a:rPr>
              <a:t>”</a:t>
            </a:r>
          </a:p>
        </p:txBody>
      </p:sp>
      <p:pic>
        <p:nvPicPr>
          <p:cNvPr id="5122" name="Picture 2" descr="https://lh6.googleusercontent.com/Zpi-adgbi-MmgBCuShMXKy6YOygo9od3itOXlos-8_rQloermZHoWz1DkCpQlpUYoIf-FbuF1FPmypEPy6HHkaB6bDyCo7sLbW4y093fXSifcTYdUTWGnhcZLIppN_c0ij4eBrwV76g">
            <a:extLst>
              <a:ext uri="{FF2B5EF4-FFF2-40B4-BE49-F238E27FC236}">
                <a16:creationId xmlns:a16="http://schemas.microsoft.com/office/drawing/2014/main" id="{5642E78E-83DE-2F46-A47C-0343E7AD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94" y="2514600"/>
            <a:ext cx="5414560" cy="35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858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Zoom Settings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228600" y="9906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Accessibility:</a:t>
            </a:r>
            <a:r>
              <a:rPr lang="en-US" sz="2800" dirty="0">
                <a:latin typeface="+mj-lt"/>
              </a:rPr>
              <a:t> Check “</a:t>
            </a:r>
            <a:r>
              <a:rPr lang="en-US" sz="2800" i="1" dirty="0">
                <a:latin typeface="+mj-lt"/>
              </a:rPr>
              <a:t>Always show meeting controls</a:t>
            </a:r>
            <a:r>
              <a:rPr lang="en-US" sz="2800" dirty="0">
                <a:latin typeface="+mj-lt"/>
              </a:rPr>
              <a:t>”</a:t>
            </a:r>
            <a:endParaRPr lang="en-US" sz="2800" dirty="0">
              <a:solidFill>
                <a:schemeClr val="dk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146" name="Picture 2" descr="https://lh6.googleusercontent.com/1mv4K9ZP93V2-X8OTnb7wV4cp3YxdCxPouSbehtegMUuK2OLLPrkhkGmmb88G8GOsfFe0SmrSNAf06bBeEYmd7cT3ZRA4fACOgpd9jiWZCN6fh4GryMrprzRuAJ4ox2KC_iHUGD2vos">
            <a:extLst>
              <a:ext uri="{FF2B5EF4-FFF2-40B4-BE49-F238E27FC236}">
                <a16:creationId xmlns:a16="http://schemas.microsoft.com/office/drawing/2014/main" id="{10491A14-5293-4742-BA93-E3A21B6E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24874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433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1143000"/>
            <a:ext cx="723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/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Weekdays</a:t>
            </a: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Office Hours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5:45pm - 6:30pm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6:30pm - 9:30pm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Office Hours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9:30pm - 10pm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6844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B07A-D036-CC4F-A384-75ED1220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DB46D-F77C-A544-8DE1-E788564DD298}"/>
              </a:ext>
            </a:extLst>
          </p:cNvPr>
          <p:cNvSpPr txBox="1"/>
          <p:nvPr/>
        </p:nvSpPr>
        <p:spPr>
          <a:xfrm>
            <a:off x="1143000" y="2057400"/>
            <a:ext cx="678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Now that you’ve changed your settings, restart Zoom!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can find the Main Zoom Link in Slack!</a:t>
            </a:r>
          </a:p>
        </p:txBody>
      </p:sp>
    </p:spTree>
    <p:extLst>
      <p:ext uri="{BB962C8B-B14F-4D97-AF65-F5344CB8AC3E}">
        <p14:creationId xmlns:p14="http://schemas.microsoft.com/office/powerpoint/2010/main" val="39607520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5746029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Use Gallery View to see all your classmates!</a:t>
            </a:r>
          </a:p>
        </p:txBody>
      </p:sp>
      <p:pic>
        <p:nvPicPr>
          <p:cNvPr id="1026" name="Picture 2" descr="https://lh6.googleusercontent.com/h-v1iSZEVyI1eXvsFNXNwqIeKuoPMgPQl10GmwDitaLybpJWkMpUZsXy7Q0hxyqHf9g79sM8Rb75SJQL0NpxZXBFqgsFN2KWcE_l89TwjEfM0hq3kM6tf-DBlCOurAcOYY94Kmi_vdA">
            <a:extLst>
              <a:ext uri="{FF2B5EF4-FFF2-40B4-BE49-F238E27FC236}">
                <a16:creationId xmlns:a16="http://schemas.microsoft.com/office/drawing/2014/main" id="{356717BB-1448-514F-B1F2-8281F4BF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94837" cy="47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331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2667001"/>
            <a:ext cx="8977500" cy="12263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it! 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between “Speaker View” and “Gallery View” on Zoom! </a:t>
            </a:r>
          </a:p>
        </p:txBody>
      </p:sp>
    </p:spTree>
    <p:extLst>
      <p:ext uri="{BB962C8B-B14F-4D97-AF65-F5344CB8AC3E}">
        <p14:creationId xmlns:p14="http://schemas.microsoft.com/office/powerpoint/2010/main" val="14692481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User Controls are located at the bottom of your Zoom</a:t>
            </a:r>
          </a:p>
        </p:txBody>
      </p:sp>
      <p:sp>
        <p:nvSpPr>
          <p:cNvPr id="4" name="Shape 430"/>
          <p:cNvSpPr txBox="1"/>
          <p:nvPr/>
        </p:nvSpPr>
        <p:spPr>
          <a:xfrm>
            <a:off x="83250" y="987501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</a:endParaRPr>
          </a:p>
        </p:txBody>
      </p:sp>
      <p:pic>
        <p:nvPicPr>
          <p:cNvPr id="2050" name="Picture 2" descr="https://lh4.googleusercontent.com/fRJcmqPpZg53FxNsOAiES7J0gYNjITuAYmFuRFTK60EDKbfn4mMj86V8b5bVwxHE0IrfB1X7ds51f6I4-4xsK-vp_UdkNLxcDC1K2iFbXExcjbyHwbp05xsJve8-A_D0oHxfEElXtKs">
            <a:extLst>
              <a:ext uri="{FF2B5EF4-FFF2-40B4-BE49-F238E27FC236}">
                <a16:creationId xmlns:a16="http://schemas.microsoft.com/office/drawing/2014/main" id="{6BE3B78D-D82D-1643-B695-13E21082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5" y="838200"/>
            <a:ext cx="8077200" cy="55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3155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Microphone and Camera Settings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83250" y="850950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+mj-lt"/>
              </a:rPr>
              <a:t>Mute yourself 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unless you’re speaking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83250" y="488955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+mj-lt"/>
              </a:rPr>
              <a:t>Leave video on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 during class so the instructor can see you! </a:t>
            </a:r>
          </a:p>
        </p:txBody>
      </p:sp>
      <p:pic>
        <p:nvPicPr>
          <p:cNvPr id="432" name="Shape 432" descr="mute-video-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2677925"/>
            <a:ext cx="344805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1173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Instructor shares screen during lecture</a:t>
            </a:r>
          </a:p>
        </p:txBody>
      </p:sp>
      <p:pic>
        <p:nvPicPr>
          <p:cNvPr id="439" name="Shape 439" descr="instructor-share-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91000"/>
            <a:ext cx="7924801" cy="46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30"/>
          <p:cNvSpPr txBox="1"/>
          <p:nvPr/>
        </p:nvSpPr>
        <p:spPr>
          <a:xfrm>
            <a:off x="83250" y="987501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screen share will take over your screen.</a:t>
            </a:r>
          </a:p>
        </p:txBody>
      </p:sp>
    </p:spTree>
    <p:extLst>
      <p:ext uri="{BB962C8B-B14F-4D97-AF65-F5344CB8AC3E}">
        <p14:creationId xmlns:p14="http://schemas.microsoft.com/office/powerpoint/2010/main" val="28052482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Instructor shares screen during lecture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2286000"/>
            <a:ext cx="8977500" cy="228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make it smaller, and choose which screen to display it on! </a:t>
            </a: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Disclaimer: This won’t work quite right if you don’t have dual monitor’s set up.</a:t>
            </a:r>
          </a:p>
        </p:txBody>
      </p:sp>
    </p:spTree>
    <p:extLst>
      <p:ext uri="{BB962C8B-B14F-4D97-AF65-F5344CB8AC3E}">
        <p14:creationId xmlns:p14="http://schemas.microsoft.com/office/powerpoint/2010/main" val="23752428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Instructor shares screen during lecture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2436615"/>
            <a:ext cx="8977500" cy="19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why you’ll need your second monitor.</a:t>
            </a: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one screen to view what the instructor is presenting, and one screen to work on.</a:t>
            </a:r>
          </a:p>
        </p:txBody>
      </p:sp>
    </p:spTree>
    <p:extLst>
      <p:ext uri="{BB962C8B-B14F-4D97-AF65-F5344CB8AC3E}">
        <p14:creationId xmlns:p14="http://schemas.microsoft.com/office/powerpoint/2010/main" val="84521582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Participant Window &amp; Raise Hand</a:t>
            </a:r>
          </a:p>
        </p:txBody>
      </p:sp>
      <p:sp>
        <p:nvSpPr>
          <p:cNvPr id="4" name="Shape 430"/>
          <p:cNvSpPr txBox="1"/>
          <p:nvPr/>
        </p:nvSpPr>
        <p:spPr>
          <a:xfrm>
            <a:off x="83250" y="2057400"/>
            <a:ext cx="8977500" cy="243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“Participants”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button to open menu, you’ll see a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“Raise Hand”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button here</a:t>
            </a:r>
          </a:p>
          <a:p>
            <a:pPr algn="ctr"/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 can also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“Lower Hand”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after raising in this menu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862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1143000"/>
            <a:ext cx="723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/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Saturday</a:t>
            </a: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Office Hours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9:15am - 10:00am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10:00am - 2:00pm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Office Hours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2:00pm – 2:30pm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554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Participant Window &amp; Raise Hand</a:t>
            </a:r>
          </a:p>
        </p:txBody>
      </p:sp>
      <p:pic>
        <p:nvPicPr>
          <p:cNvPr id="3074" name="Picture 2" descr="https://lh6.googleusercontent.com/PMVoEHg5tCwaWEpd6kAT4AzoH7UXtLNqrmtfxnbkZMz-2zxXDCNnsO51ZQM2vcU-gGQr6YoYelzZzM2nLOqlsKMrIqpNrAzK8xxvOiwtc1OPzfts4QrdwzxiXY53xv2epqgNU15sjYk">
            <a:extLst>
              <a:ext uri="{FF2B5EF4-FFF2-40B4-BE49-F238E27FC236}">
                <a16:creationId xmlns:a16="http://schemas.microsoft.com/office/drawing/2014/main" id="{0E69F5A7-04F3-9C43-9309-1FFA2DF7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9452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Window &amp; Raise Hand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2964657"/>
            <a:ext cx="8977500" cy="928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practice! </a:t>
            </a: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 raise your hand!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078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Participant Window &amp; Raise Hand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83250" y="85095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Remember! When you are called on, </a:t>
            </a: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unmute!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83250" y="488955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in doubt, double check!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4282700" y="40550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6" name="Shape 466" descr="mute-video-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2667000"/>
            <a:ext cx="344805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6048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Students can share while asking/answering questions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83250" y="159000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your screen is as simple as clicking the green “Share Screen” button!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83250" y="350520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open a prompt to select what window you would like to share.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4282700" y="40550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163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Students can share while asking / answering questions</a:t>
            </a:r>
          </a:p>
        </p:txBody>
      </p:sp>
      <p:pic>
        <p:nvPicPr>
          <p:cNvPr id="4098" name="Picture 2" descr="https://lh3.googleusercontent.com/7bHjzGPcA8f6NvehOdT84Ia6Q9XULkG36JBeT9vj-I-4T65qvofqD-MIQ_O0zNMC76yKJ1B63S6IyaYr46B68cj3LxDc7F4zEAyrr5pQL_RZwyjPx9CkgfO3We_gQwndM76xOLM-26w">
            <a:extLst>
              <a:ext uri="{FF2B5EF4-FFF2-40B4-BE49-F238E27FC236}">
                <a16:creationId xmlns:a16="http://schemas.microsoft.com/office/drawing/2014/main" id="{5B183E6F-C1B1-E74D-8FDF-9DEFFE791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106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6865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985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-US" dirty="0"/>
              <a:t>Students can share while asking/answering questions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83250" y="296160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it!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your screen with the class!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83250" y="350520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4282700" y="40550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62829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Moving to group zoom room for activities</a:t>
            </a:r>
          </a:p>
        </p:txBody>
      </p:sp>
      <p:sp>
        <p:nvSpPr>
          <p:cNvPr id="4" name="Shape 430"/>
          <p:cNvSpPr txBox="1"/>
          <p:nvPr/>
        </p:nvSpPr>
        <p:spPr>
          <a:xfrm>
            <a:off x="83250" y="2133600"/>
            <a:ext cx="8977500" cy="22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group activities, you will receive a prompt to move into your breakout room.</a:t>
            </a:r>
          </a:p>
          <a:p>
            <a:pPr algn="ctr"/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Just click “Join Breakout Room” to enter!</a:t>
            </a:r>
          </a:p>
        </p:txBody>
      </p:sp>
    </p:spTree>
    <p:extLst>
      <p:ext uri="{BB962C8B-B14F-4D97-AF65-F5344CB8AC3E}">
        <p14:creationId xmlns:p14="http://schemas.microsoft.com/office/powerpoint/2010/main" val="186105779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Moving to group zoom room for activities</a:t>
            </a:r>
          </a:p>
        </p:txBody>
      </p:sp>
      <p:pic>
        <p:nvPicPr>
          <p:cNvPr id="5122" name="Picture 2" descr="https://lh6.googleusercontent.com/EFPJrAxnBFIjs7a0qmJGZtjD8JbEptE-DoOWasoY78f2fuhoeMFu0mHgWIzkNcnvWERrfDkV6H6tvXrLJ36VZnEox9_4PP979zxZ5JX3ajQj5XQ58hNkZK5ORkQ2Ua3EKILqOdYmUFk">
            <a:extLst>
              <a:ext uri="{FF2B5EF4-FFF2-40B4-BE49-F238E27FC236}">
                <a16:creationId xmlns:a16="http://schemas.microsoft.com/office/drawing/2014/main" id="{8FFCFDF2-52CF-B140-9AE3-B8DED328E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868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1574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Moving to group zoom room for activities</a:t>
            </a:r>
          </a:p>
        </p:txBody>
      </p:sp>
      <p:sp>
        <p:nvSpPr>
          <p:cNvPr id="4" name="Shape 430"/>
          <p:cNvSpPr txBox="1"/>
          <p:nvPr/>
        </p:nvSpPr>
        <p:spPr>
          <a:xfrm>
            <a:off x="83250" y="2743200"/>
            <a:ext cx="897750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Let’s try it now!</a:t>
            </a:r>
          </a:p>
        </p:txBody>
      </p:sp>
    </p:spTree>
    <p:extLst>
      <p:ext uri="{BB962C8B-B14F-4D97-AF65-F5344CB8AC3E}">
        <p14:creationId xmlns:p14="http://schemas.microsoft.com/office/powerpoint/2010/main" val="387207865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Features</a:t>
            </a:r>
          </a:p>
        </p:txBody>
      </p:sp>
      <p:pic>
        <p:nvPicPr>
          <p:cNvPr id="487" name="Shape 487" descr="polling-fea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81" y="2407800"/>
            <a:ext cx="6894838" cy="36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30"/>
          <p:cNvSpPr txBox="1"/>
          <p:nvPr/>
        </p:nvSpPr>
        <p:spPr>
          <a:xfrm>
            <a:off x="83250" y="951000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Your instructor may poll you throughout the class to see how you’re feeling </a:t>
            </a:r>
            <a:r>
              <a:rPr lang="mr-IN" sz="3200" dirty="0">
                <a:solidFill>
                  <a:schemeClr val="dk1"/>
                </a:solidFill>
                <a:latin typeface="+mj-lt"/>
              </a:rPr>
              <a:t>–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 don’t worry </a:t>
            </a:r>
            <a:r>
              <a:rPr lang="mr-IN" sz="3200" dirty="0">
                <a:solidFill>
                  <a:schemeClr val="dk1"/>
                </a:solidFill>
                <a:latin typeface="+mj-lt"/>
              </a:rPr>
              <a:t>–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 polls are anonymous!</a:t>
            </a:r>
          </a:p>
        </p:txBody>
      </p:sp>
    </p:spTree>
    <p:extLst>
      <p:ext uri="{BB962C8B-B14F-4D97-AF65-F5344CB8AC3E}">
        <p14:creationId xmlns:p14="http://schemas.microsoft.com/office/powerpoint/2010/main" val="9336119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2133600"/>
            <a:ext cx="6172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/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Office hours and class will be hosted on 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Zoom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!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6579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Shape 376"/>
          <p:cNvSpPr txBox="1"/>
          <p:nvPr/>
        </p:nvSpPr>
        <p:spPr>
          <a:xfrm>
            <a:off x="83250" y="2472929"/>
            <a:ext cx="8977500" cy="19121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practice!</a:t>
            </a: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32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this poll to see how we’re doing so far!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9276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90913519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Visual Studio Code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83250" y="85095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6985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 is an editor for our code</a:t>
            </a:r>
          </a:p>
        </p:txBody>
      </p:sp>
      <p:pic>
        <p:nvPicPr>
          <p:cNvPr id="6148" name="Picture 4" descr="https://lh6.googleusercontent.com/dtvbsv6Y9H7LyIl8eb-Bu7cVry6bUC3o9mO4LjUyUd3qLJ9PioLOqg_1Dl5Ts8hIGxZ4DA8vao7SNVQwHGaq90NkyirgSl0AbJkZy_hNLsBzqY0Lqd-DvYWxvvzX2AnQhAVTfydNs40">
            <a:extLst>
              <a:ext uri="{FF2B5EF4-FFF2-40B4-BE49-F238E27FC236}">
                <a16:creationId xmlns:a16="http://schemas.microsoft.com/office/drawing/2014/main" id="{286891AB-1566-1C4B-87AA-1FCEACD0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332538" cy="5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4973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Installation Check</a:t>
            </a:r>
          </a:p>
        </p:txBody>
      </p:sp>
    </p:spTree>
    <p:extLst>
      <p:ext uri="{BB962C8B-B14F-4D97-AF65-F5344CB8AC3E}">
        <p14:creationId xmlns:p14="http://schemas.microsoft.com/office/powerpoint/2010/main" val="362242396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Screens Right</a:t>
            </a:r>
          </a:p>
        </p:txBody>
      </p:sp>
    </p:spTree>
    <p:extLst>
      <p:ext uri="{BB962C8B-B14F-4D97-AF65-F5344CB8AC3E}">
        <p14:creationId xmlns:p14="http://schemas.microsoft.com/office/powerpoint/2010/main" val="138367909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Get Your Screens Right...</a:t>
            </a:r>
          </a:p>
        </p:txBody>
      </p:sp>
      <p:sp>
        <p:nvSpPr>
          <p:cNvPr id="579" name="Shape 579"/>
          <p:cNvSpPr/>
          <p:nvPr/>
        </p:nvSpPr>
        <p:spPr>
          <a:xfrm>
            <a:off x="266700" y="924825"/>
            <a:ext cx="8610600" cy="54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3000" b="1" dirty="0">
                <a:solidFill>
                  <a:schemeClr val="dk1"/>
                </a:solidFill>
                <a:latin typeface="+mj-lt"/>
              </a:rPr>
              <a:t>Before every online class:</a:t>
            </a:r>
          </a:p>
          <a:p>
            <a:pPr marR="0" lvl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+mj-lt"/>
            </a:endParaRPr>
          </a:p>
          <a:p>
            <a:pPr marL="457200" marR="0" lvl="0" indent="-4953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j-lt"/>
              </a:rPr>
              <a:t>Open Slack</a:t>
            </a:r>
          </a:p>
          <a:p>
            <a:pPr marR="0" lvl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+mj-lt"/>
            </a:endParaRPr>
          </a:p>
          <a:p>
            <a:pPr marL="457200" lvl="0" indent="-495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j-lt"/>
              </a:rPr>
              <a:t>Open Zoom Main Room</a:t>
            </a:r>
          </a:p>
          <a:p>
            <a:pPr lvl="0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+mj-lt"/>
            </a:endParaRPr>
          </a:p>
          <a:p>
            <a:pPr marL="457200" lvl="0" indent="-495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j-lt"/>
              </a:rPr>
              <a:t>Open </a:t>
            </a:r>
            <a:r>
              <a:rPr lang="en-US" sz="3000" dirty="0" err="1">
                <a:solidFill>
                  <a:schemeClr val="dk1"/>
                </a:solidFill>
                <a:latin typeface="+mj-lt"/>
              </a:rPr>
              <a:t>Bootcampspot</a:t>
            </a:r>
            <a:r>
              <a:rPr lang="en-US" sz="3000" dirty="0">
                <a:solidFill>
                  <a:schemeClr val="dk1"/>
                </a:solidFill>
                <a:latin typeface="+mj-lt"/>
              </a:rPr>
              <a:t>, mark attendance</a:t>
            </a:r>
          </a:p>
          <a:p>
            <a:pPr lvl="0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+mj-lt"/>
            </a:endParaRPr>
          </a:p>
          <a:p>
            <a:pPr marL="457200" marR="0" lvl="0" indent="-4953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j-lt"/>
              </a:rPr>
              <a:t>Open VS Code</a:t>
            </a:r>
          </a:p>
        </p:txBody>
      </p:sp>
    </p:spTree>
    <p:extLst>
      <p:ext uri="{BB962C8B-B14F-4D97-AF65-F5344CB8AC3E}">
        <p14:creationId xmlns:p14="http://schemas.microsoft.com/office/powerpoint/2010/main" val="50213837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Get Your Screens Right...</a:t>
            </a:r>
          </a:p>
        </p:txBody>
      </p:sp>
      <p:sp>
        <p:nvSpPr>
          <p:cNvPr id="586" name="Shape 586"/>
          <p:cNvSpPr/>
          <p:nvPr/>
        </p:nvSpPr>
        <p:spPr>
          <a:xfrm>
            <a:off x="266700" y="896375"/>
            <a:ext cx="8610600" cy="54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1 (Projector):</a:t>
            </a:r>
          </a:p>
          <a:p>
            <a:pPr marR="0" lvl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953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Zoom</a:t>
            </a:r>
          </a:p>
          <a:p>
            <a:pPr marR="0" lvl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2 (Workspace):</a:t>
            </a:r>
          </a:p>
          <a:p>
            <a:pPr marR="0" lvl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95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953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114163414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 Time!</a:t>
            </a:r>
          </a:p>
        </p:txBody>
      </p:sp>
    </p:spTree>
    <p:extLst>
      <p:ext uri="{BB962C8B-B14F-4D97-AF65-F5344CB8AC3E}">
        <p14:creationId xmlns:p14="http://schemas.microsoft.com/office/powerpoint/2010/main" val="167368202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err="1"/>
              <a:t>Prework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0840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Software Checklist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98425" y="747990"/>
            <a:ext cx="8947150" cy="534800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" alt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 have each of these installed:</a:t>
            </a:r>
          </a:p>
          <a:p>
            <a:pPr marL="228600" indent="0">
              <a:spcBef>
                <a:spcPts val="0"/>
              </a:spcBef>
              <a:buNone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Slack 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en"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 Studio Code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Git for Version Control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Git Bash (Windows) or Terminal (Mac)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Node.js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Heroku-</a:t>
            </a:r>
            <a:r>
              <a:rPr lang="en-US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Chrome</a:t>
            </a:r>
          </a:p>
          <a:p>
            <a:pPr marL="228600" indent="0">
              <a:spcBef>
                <a:spcPts val="0"/>
              </a:spcBef>
              <a:buNone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03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Fools</a:t>
            </a:r>
          </a:p>
        </p:txBody>
      </p:sp>
    </p:spTree>
    <p:extLst>
      <p:ext uri="{BB962C8B-B14F-4D97-AF65-F5344CB8AC3E}">
        <p14:creationId xmlns:p14="http://schemas.microsoft.com/office/powerpoint/2010/main" val="211761905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Accounts Checklist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98425" y="914400"/>
            <a:ext cx="8947150" cy="33945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should also now have accounts for:</a:t>
            </a:r>
          </a:p>
          <a:p>
            <a:pPr marL="228600" indent="0">
              <a:spcBef>
                <a:spcPts val="0"/>
              </a:spcBef>
              <a:buNone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GitHub (with SSH Integration)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Heroku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LinkedIn</a:t>
            </a: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Stack Overflow</a:t>
            </a: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886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00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15841</TotalTime>
  <Words>1444</Words>
  <Application>Microsoft Macintosh PowerPoint</Application>
  <PresentationFormat>On-screen Show (4:3)</PresentationFormat>
  <Paragraphs>368</Paragraphs>
  <Slides>91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Mangal</vt:lpstr>
      <vt:lpstr>Roboto</vt:lpstr>
      <vt:lpstr>Times New Roman</vt:lpstr>
      <vt:lpstr>Wingdings</vt:lpstr>
      <vt:lpstr>UCF - Theme</vt:lpstr>
      <vt:lpstr>1_Unbranded</vt:lpstr>
      <vt:lpstr>Rutgers - Theme</vt:lpstr>
      <vt:lpstr>Unbranded</vt:lpstr>
      <vt:lpstr>UTAustin</vt:lpstr>
      <vt:lpstr>UCLA</vt:lpstr>
      <vt:lpstr>Setup</vt:lpstr>
      <vt:lpstr>Quick Introductions! (30 seconds)</vt:lpstr>
      <vt:lpstr>Instructor = … ?</vt:lpstr>
      <vt:lpstr>Some Cool Stuff I Made…</vt:lpstr>
      <vt:lpstr>Online Class Schedule</vt:lpstr>
      <vt:lpstr>Online Class</vt:lpstr>
      <vt:lpstr>Online Class</vt:lpstr>
      <vt:lpstr>Online Class</vt:lpstr>
      <vt:lpstr>Tools for Fools</vt:lpstr>
      <vt:lpstr>Online Class</vt:lpstr>
      <vt:lpstr>Bootcampspot</vt:lpstr>
      <vt:lpstr>Logging In</vt:lpstr>
      <vt:lpstr>Marking Attendance</vt:lpstr>
      <vt:lpstr>Submitting Homework</vt:lpstr>
      <vt:lpstr>Slack Desktop Client</vt:lpstr>
      <vt:lpstr>Slack Desktop Client</vt:lpstr>
      <vt:lpstr>Slack</vt:lpstr>
      <vt:lpstr>Online Specific Slack Channels</vt:lpstr>
      <vt:lpstr>#01-zoom-rooms</vt:lpstr>
      <vt:lpstr>#01-zoom-rooms</vt:lpstr>
      <vt:lpstr>#01-zoom-rooms</vt:lpstr>
      <vt:lpstr>#02-class-activities</vt:lpstr>
      <vt:lpstr>#02-class-activities</vt:lpstr>
      <vt:lpstr>#02-class-activities</vt:lpstr>
      <vt:lpstr>#03-tech-support</vt:lpstr>
      <vt:lpstr>#03-tech-support</vt:lpstr>
      <vt:lpstr>#03-tech-support</vt:lpstr>
      <vt:lpstr>#04-career-services</vt:lpstr>
      <vt:lpstr>#04-career-services</vt:lpstr>
      <vt:lpstr>#04-career-services</vt:lpstr>
      <vt:lpstr>#05-ask-the-class</vt:lpstr>
      <vt:lpstr>#05-ask-the-class</vt:lpstr>
      <vt:lpstr>#05-ask-the-class</vt:lpstr>
      <vt:lpstr>#06-shout-outs</vt:lpstr>
      <vt:lpstr>#06-shout-outs</vt:lpstr>
      <vt:lpstr>#06-shout-outs</vt:lpstr>
      <vt:lpstr>#general</vt:lpstr>
      <vt:lpstr>#general</vt:lpstr>
      <vt:lpstr>#random</vt:lpstr>
      <vt:lpstr>#random</vt:lpstr>
      <vt:lpstr>Last, but not least...</vt:lpstr>
      <vt:lpstr>Last, but not least...</vt:lpstr>
      <vt:lpstr>Required Equipment</vt:lpstr>
      <vt:lpstr>Web Cam, Headphones, Microphone, Monitor</vt:lpstr>
      <vt:lpstr>Zoom Setup</vt:lpstr>
      <vt:lpstr>Zoom Account Creation</vt:lpstr>
      <vt:lpstr>Zoom Account Creation</vt:lpstr>
      <vt:lpstr>Zoom Account Creation</vt:lpstr>
      <vt:lpstr>Zoom Account Creation</vt:lpstr>
      <vt:lpstr>Zoom Download</vt:lpstr>
      <vt:lpstr>Zoom Download &amp; Installation</vt:lpstr>
      <vt:lpstr>Zoom Download &amp; Installation</vt:lpstr>
      <vt:lpstr>Hop into Zoom!</vt:lpstr>
      <vt:lpstr>Zoom Settings</vt:lpstr>
      <vt:lpstr>Zoom Settings</vt:lpstr>
      <vt:lpstr>Zoom Settings</vt:lpstr>
      <vt:lpstr>Zoom Settings</vt:lpstr>
      <vt:lpstr>Zoom Settings</vt:lpstr>
      <vt:lpstr>Zoom Settings</vt:lpstr>
      <vt:lpstr>Zoom Settings</vt:lpstr>
      <vt:lpstr>Features</vt:lpstr>
      <vt:lpstr>Use Gallery View to see all your classmates!</vt:lpstr>
      <vt:lpstr>Features</vt:lpstr>
      <vt:lpstr>User Controls are located at the bottom of your Zoom</vt:lpstr>
      <vt:lpstr>Microphone and Camera Settings</vt:lpstr>
      <vt:lpstr>Instructor shares screen during lecture</vt:lpstr>
      <vt:lpstr>Instructor shares screen during lecture</vt:lpstr>
      <vt:lpstr>Instructor shares screen during lecture</vt:lpstr>
      <vt:lpstr>Participant Window &amp; Raise Hand</vt:lpstr>
      <vt:lpstr>Participant Window &amp; Raise Hand</vt:lpstr>
      <vt:lpstr>Participant Window &amp; Raise Hand</vt:lpstr>
      <vt:lpstr>Participant Window &amp; Raise Hand</vt:lpstr>
      <vt:lpstr>Students can share while asking/answering questions</vt:lpstr>
      <vt:lpstr>Students can share while asking / answering questions</vt:lpstr>
      <vt:lpstr>Students can share while asking/answering questions</vt:lpstr>
      <vt:lpstr>Moving to group zoom room for activities</vt:lpstr>
      <vt:lpstr>Moving to group zoom room for activities</vt:lpstr>
      <vt:lpstr>Moving to group zoom room for activities</vt:lpstr>
      <vt:lpstr>Features</vt:lpstr>
      <vt:lpstr>Features</vt:lpstr>
      <vt:lpstr>Visual Studio Code</vt:lpstr>
      <vt:lpstr>Visual Studio Code</vt:lpstr>
      <vt:lpstr>VS Code Installation Check</vt:lpstr>
      <vt:lpstr>Get Your Screens Right</vt:lpstr>
      <vt:lpstr>Get Your Screens Right...</vt:lpstr>
      <vt:lpstr>Get Your Screens Right...</vt:lpstr>
      <vt:lpstr>Break Time!</vt:lpstr>
      <vt:lpstr>Prework</vt:lpstr>
      <vt:lpstr>Software Checklist</vt:lpstr>
      <vt:lpstr>Accounts Checklist</vt:lpstr>
      <vt:lpstr>Questions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George Yoo</cp:lastModifiedBy>
  <cp:revision>1528</cp:revision>
  <cp:lastPrinted>2016-01-30T16:23:56Z</cp:lastPrinted>
  <dcterms:created xsi:type="dcterms:W3CDTF">2015-01-20T17:19:00Z</dcterms:created>
  <dcterms:modified xsi:type="dcterms:W3CDTF">2018-04-09T18:39:23Z</dcterms:modified>
</cp:coreProperties>
</file>